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1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23AFCB-DB4A-42B5-9BCB-EBFCDF8C65B3}" v="5" dt="2022-11-23T14:19:06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57FBB-C128-4D54-8313-A78054013D91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74FD3-4CCC-46D8-BB40-6640A77DC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1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5"/>
              </a:spcAft>
            </a:pPr>
            <a:r>
              <a:rPr lang="en-US" sz="14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But our main, largest ministry is pregnancy services. </a:t>
            </a:r>
          </a:p>
          <a:p>
            <a:pPr>
              <a:lnSpc>
                <a:spcPct val="107000"/>
              </a:lnSpc>
              <a:spcAft>
                <a:spcPts val="815"/>
              </a:spcAft>
            </a:pPr>
            <a:r>
              <a:rPr lang="en-US" sz="14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used to be called “Susquehanna Valley Pregnancy Services” is now known as Align Pregnancy Services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Barlow" panose="000005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Columbia, Ephrata, Lancaster, Lebanon</a:t>
            </a:r>
          </a:p>
          <a:p>
            <a:pPr marL="757066" lvl="1" indent="-291179">
              <a:buFont typeface="Courier New" panose="02070309020205020404" pitchFamily="49" charset="0"/>
              <a:buChar char="o"/>
            </a:pPr>
            <a:r>
              <a:rPr lang="en-US" sz="1400" dirty="0">
                <a:latin typeface="Barlow" panose="00000500000000000000" pitchFamily="2" charset="0"/>
                <a:ea typeface="Calibri" panose="020F0502020204030204" pitchFamily="34" charset="0"/>
              </a:rPr>
              <a:t>unintended pregnancy,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57066" lvl="1" indent="-291179">
              <a:buFont typeface="Courier New" panose="02070309020205020404" pitchFamily="49" charset="0"/>
              <a:buChar char="o"/>
            </a:pPr>
            <a:r>
              <a:rPr lang="en-US" sz="1400" dirty="0">
                <a:latin typeface="Barlow" panose="00000500000000000000" pitchFamily="2" charset="0"/>
                <a:ea typeface="Calibri" panose="020F0502020204030204" pitchFamily="34" charset="0"/>
              </a:rPr>
              <a:t>parenting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57066" lvl="1" indent="-291179">
              <a:buFont typeface="Courier New" panose="02070309020205020404" pitchFamily="49" charset="0"/>
              <a:buChar char="o"/>
            </a:pPr>
            <a:r>
              <a:rPr lang="en-US" sz="1400" dirty="0">
                <a:latin typeface="Barlow" panose="00000500000000000000" pitchFamily="2" charset="0"/>
                <a:ea typeface="Calibri" panose="020F0502020204030204" pitchFamily="34" charset="0"/>
              </a:rPr>
              <a:t>past abortion (4 in 10…)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9415" indent="-349415">
              <a:buFont typeface="Courier New" panose="02070309020205020404" pitchFamily="49" charset="0"/>
              <a:buChar char="o"/>
            </a:pPr>
            <a:r>
              <a:rPr lang="en-US" sz="1400" dirty="0">
                <a:latin typeface="Barlow" panose="00000500000000000000" pitchFamily="2" charset="0"/>
                <a:ea typeface="Calibri" panose="020F0502020204030204" pitchFamily="34" charset="0"/>
              </a:rPr>
              <a:t>Free PT, options info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9415" indent="-349415">
              <a:buFont typeface="Courier New" panose="02070309020205020404" pitchFamily="49" charset="0"/>
              <a:buChar char="o"/>
            </a:pPr>
            <a:r>
              <a:rPr lang="en-US" sz="1400" dirty="0">
                <a:latin typeface="Barlow" panose="00000500000000000000" pitchFamily="2" charset="0"/>
                <a:ea typeface="Calibri" panose="020F0502020204030204" pitchFamily="34" charset="0"/>
              </a:rPr>
              <a:t>u/s (AB Pill)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9415" indent="-349415">
              <a:buFont typeface="Courier New" panose="02070309020205020404" pitchFamily="49" charset="0"/>
              <a:buChar char="o"/>
            </a:pPr>
            <a:r>
              <a:rPr lang="en-US" sz="1400" dirty="0">
                <a:latin typeface="Barlow" panose="00000500000000000000" pitchFamily="2" charset="0"/>
                <a:ea typeface="Calibri" panose="020F0502020204030204" pitchFamily="34" charset="0"/>
              </a:rPr>
              <a:t>prenatal &amp; parenting classes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9415" indent="-349415">
              <a:buFont typeface="Courier New" panose="02070309020205020404" pitchFamily="49" charset="0"/>
              <a:buChar char="o"/>
            </a:pPr>
            <a:r>
              <a:rPr lang="en-US" sz="1400" dirty="0">
                <a:latin typeface="Barlow" panose="00000500000000000000" pitchFamily="2" charset="0"/>
                <a:ea typeface="Calibri" panose="020F0502020204030204" pitchFamily="34" charset="0"/>
              </a:rPr>
              <a:t>material assistance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9415" indent="-349415">
              <a:buFont typeface="Courier New" panose="02070309020205020404" pitchFamily="49" charset="0"/>
              <a:buChar char="o"/>
            </a:pPr>
            <a:r>
              <a:rPr lang="en-US" sz="1400" dirty="0">
                <a:latin typeface="Barlow" panose="00000500000000000000" pitchFamily="2" charset="0"/>
                <a:ea typeface="Calibri" panose="020F0502020204030204" pitchFamily="34" charset="0"/>
              </a:rPr>
              <a:t>post-abortion Bible studies &amp; support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15"/>
              </a:spcAft>
            </a:pPr>
            <a:r>
              <a:rPr lang="en-US" sz="1400" dirty="0">
                <a:latin typeface="Barlow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 free &amp; confidential / All private funding so we are free to share the gospel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09E17-E409-4530-89FB-BE9305E10F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410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6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0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0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1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C966A-DC66-429E-8168-CE38D124CCD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3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C966A-DC66-429E-8168-CE38D124CCDE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021D6-A88B-471C-B1B1-237AE9732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9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3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CF23EFAB-0193-CA70-C95A-07BC2DF6A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4727" y="-58133"/>
            <a:ext cx="6949439" cy="694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5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f324f6-3f0a-45a7-86d9-b1acce987e52">
      <Terms xmlns="http://schemas.microsoft.com/office/infopath/2007/PartnerControls"/>
    </lcf76f155ced4ddcb4097134ff3c332f>
    <TaxCatchAll xmlns="3983aa22-9c0b-4d96-bdf2-cbe3b90c536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F87167BFF0DA4E90F106E11482C50D" ma:contentTypeVersion="13" ma:contentTypeDescription="Create a new document." ma:contentTypeScope="" ma:versionID="9d197efbcbfe0d8e22fab7b425fc220e">
  <xsd:schema xmlns:xsd="http://www.w3.org/2001/XMLSchema" xmlns:xs="http://www.w3.org/2001/XMLSchema" xmlns:p="http://schemas.microsoft.com/office/2006/metadata/properties" xmlns:ns2="40f324f6-3f0a-45a7-86d9-b1acce987e52" xmlns:ns3="3983aa22-9c0b-4d96-bdf2-cbe3b90c536b" targetNamespace="http://schemas.microsoft.com/office/2006/metadata/properties" ma:root="true" ma:fieldsID="13f40a6ca967031abd4268a5e5ae4824" ns2:_="" ns3:_="">
    <xsd:import namespace="40f324f6-3f0a-45a7-86d9-b1acce987e52"/>
    <xsd:import namespace="3983aa22-9c0b-4d96-bdf2-cbe3b90c53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324f6-3f0a-45a7-86d9-b1acce987e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15d0e06-c35a-4d25-ba8b-623fdd9af9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3aa22-9c0b-4d96-bdf2-cbe3b90c536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5f458a4-3089-42b2-863c-53894a66bd35}" ma:internalName="TaxCatchAll" ma:showField="CatchAllData" ma:web="3983aa22-9c0b-4d96-bdf2-cbe3b90c53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935704-AD05-406A-BC8E-418998CCBC53}">
  <ds:schemaRefs>
    <ds:schemaRef ds:uri="http://schemas.microsoft.com/office/2006/metadata/properties"/>
    <ds:schemaRef ds:uri="http://schemas.microsoft.com/office/infopath/2007/PartnerControls"/>
    <ds:schemaRef ds:uri="40f324f6-3f0a-45a7-86d9-b1acce987e52"/>
    <ds:schemaRef ds:uri="3983aa22-9c0b-4d96-bdf2-cbe3b90c536b"/>
  </ds:schemaRefs>
</ds:datastoreItem>
</file>

<file path=customXml/itemProps2.xml><?xml version="1.0" encoding="utf-8"?>
<ds:datastoreItem xmlns:ds="http://schemas.openxmlformats.org/officeDocument/2006/customXml" ds:itemID="{E85687E5-8F81-4B25-8688-2666D16821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324f6-3f0a-45a7-86d9-b1acce987e52"/>
    <ds:schemaRef ds:uri="3983aa22-9c0b-4d96-bdf2-cbe3b90c53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9588A-212F-4558-BE4C-083466DDFC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86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Barlow</vt:lpstr>
      <vt:lpstr>Calibri</vt:lpstr>
      <vt:lpstr>Calibri Light</vt:lpstr>
      <vt:lpstr>Courier New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Baum</dc:creator>
  <cp:lastModifiedBy>Julie Baum</cp:lastModifiedBy>
  <cp:revision>3</cp:revision>
  <dcterms:created xsi:type="dcterms:W3CDTF">2022-11-23T14:16:23Z</dcterms:created>
  <dcterms:modified xsi:type="dcterms:W3CDTF">2022-11-23T14:24:11Z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0x01010031F87167BFF0DA4E90F106E11482C50D</vt:lpwstr>
  </property>
  <property fmtid="{D5CDD505-2E9C-101B-9397-08002B2CF9AE}" pid="3" name="MediaServiceImageTags">
    <vt:lpwstr/>
  </property>
</Properties>
</file>