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Barlow SemiCondensed Bold" charset="1" panose="00000806000000000000"/>
      <p:regular r:id="rId10"/>
    </p:embeddedFont>
    <p:embeddedFont>
      <p:font typeface="Ottawa" charset="1" panose="02000500000000000000"/>
      <p:regular r:id="rId11"/>
    </p:embeddedFont>
    <p:embeddedFont>
      <p:font typeface="Barlow SemiCondensed" charset="1" panose="00000506000000000000"/>
      <p:regular r:id="rId12"/>
    </p:embeddedFont>
    <p:embeddedFont>
      <p:font typeface="Barlow Bold" charset="1" panose="00000800000000000000"/>
      <p:regular r:id="rId13"/>
    </p:embeddedFont>
    <p:embeddedFont>
      <p:font typeface="Barlow Medium" charset="1" panose="000006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B31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07108" y="-63837"/>
            <a:ext cx="13840098" cy="10414674"/>
          </a:xfrm>
          <a:custGeom>
            <a:avLst/>
            <a:gdLst/>
            <a:ahLst/>
            <a:cxnLst/>
            <a:rect r="r" b="b" t="t" l="l"/>
            <a:pathLst>
              <a:path h="10414674" w="13840098">
                <a:moveTo>
                  <a:pt x="0" y="0"/>
                </a:moveTo>
                <a:lnTo>
                  <a:pt x="13840098" y="0"/>
                </a:lnTo>
                <a:lnTo>
                  <a:pt x="13840098" y="10414674"/>
                </a:lnTo>
                <a:lnTo>
                  <a:pt x="0" y="104146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73515" y="4036994"/>
            <a:ext cx="3545676" cy="1006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7"/>
              </a:lnSpc>
              <a:spcBef>
                <a:spcPct val="0"/>
              </a:spcBef>
            </a:pPr>
            <a:r>
              <a:rPr lang="en-US" b="true" sz="5798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Baby Bottle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73515" y="6059506"/>
            <a:ext cx="2846314" cy="1005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17"/>
              </a:lnSpc>
              <a:spcBef>
                <a:spcPct val="0"/>
              </a:spcBef>
            </a:pPr>
            <a:r>
              <a:rPr lang="en-US" sz="5798" b="true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Time!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6380" y="4805683"/>
            <a:ext cx="4680728" cy="1510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19"/>
              </a:lnSpc>
            </a:pPr>
            <a:r>
              <a:rPr lang="en-US" sz="8799">
                <a:solidFill>
                  <a:srgbClr val="3DAE2B"/>
                </a:solidFill>
                <a:latin typeface="Ottawa"/>
                <a:ea typeface="Ottawa"/>
                <a:cs typeface="Ottawa"/>
                <a:sym typeface="Ottawa"/>
              </a:rPr>
              <a:t>Boomerang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39699" y="3096855"/>
            <a:ext cx="2408276" cy="1005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17"/>
              </a:lnSpc>
              <a:spcBef>
                <a:spcPct val="0"/>
              </a:spcBef>
            </a:pPr>
            <a:r>
              <a:rPr lang="en-US" b="true" sz="5798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It’s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207240"/>
          </a:xfrm>
          <a:custGeom>
            <a:avLst/>
            <a:gdLst/>
            <a:ahLst/>
            <a:cxnLst/>
            <a:rect r="r" b="b" t="t" l="l"/>
            <a:pathLst>
              <a:path h="12207240" w="18288000">
                <a:moveTo>
                  <a:pt x="0" y="0"/>
                </a:moveTo>
                <a:lnTo>
                  <a:pt x="18288000" y="0"/>
                </a:lnTo>
                <a:lnTo>
                  <a:pt x="18288000" y="12207240"/>
                </a:lnTo>
                <a:lnTo>
                  <a:pt x="0" y="12207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6071" y="0"/>
            <a:ext cx="5250386" cy="10532675"/>
            <a:chOff x="0" y="0"/>
            <a:chExt cx="1798458" cy="360784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98458" cy="3607845"/>
            </a:xfrm>
            <a:custGeom>
              <a:avLst/>
              <a:gdLst/>
              <a:ahLst/>
              <a:cxnLst/>
              <a:rect r="r" b="b" t="t" l="l"/>
              <a:pathLst>
                <a:path h="3607845" w="1798458">
                  <a:moveTo>
                    <a:pt x="0" y="0"/>
                  </a:moveTo>
                  <a:lnTo>
                    <a:pt x="1798458" y="0"/>
                  </a:lnTo>
                  <a:lnTo>
                    <a:pt x="1798458" y="3607845"/>
                  </a:lnTo>
                  <a:lnTo>
                    <a:pt x="0" y="3607845"/>
                  </a:lnTo>
                  <a:close/>
                </a:path>
              </a:pathLst>
            </a:custGeom>
            <a:solidFill>
              <a:srgbClr val="5B315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798458" cy="3636419"/>
            </a:xfrm>
            <a:prstGeom prst="rect">
              <a:avLst/>
            </a:prstGeom>
          </p:spPr>
          <p:txBody>
            <a:bodyPr anchor="ctr" rtlCol="false" tIns="39060" lIns="39060" bIns="39060" rIns="39060"/>
            <a:lstStyle/>
            <a:p>
              <a:pPr algn="ctr">
                <a:lnSpc>
                  <a:spcPts val="2045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-1307162" y="9272588"/>
            <a:ext cx="8134115" cy="0"/>
          </a:xfrm>
          <a:prstGeom prst="line">
            <a:avLst/>
          </a:prstGeom>
          <a:ln cap="flat" w="28575">
            <a:solidFill>
              <a:srgbClr val="3DAE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266501" y="1633757"/>
            <a:ext cx="0" cy="8134115"/>
          </a:xfrm>
          <a:prstGeom prst="line">
            <a:avLst/>
          </a:prstGeom>
          <a:ln cap="flat" w="28575">
            <a:solidFill>
              <a:srgbClr val="3DAE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371276" y="7198321"/>
            <a:ext cx="9843474" cy="1713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89"/>
              </a:lnSpc>
            </a:pPr>
            <a:r>
              <a:rPr lang="en-US" sz="4920">
                <a:solidFill>
                  <a:srgbClr val="FFFFFF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Invest in Christ-centered pregnancy and parenting support for local families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37205" y="1949901"/>
            <a:ext cx="3747110" cy="1033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6"/>
              </a:lnSpc>
            </a:pPr>
            <a:r>
              <a:rPr lang="en-US" sz="5997" b="true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Baby Bottle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71276" y="2721792"/>
            <a:ext cx="5123982" cy="158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17"/>
              </a:lnSpc>
            </a:pPr>
            <a:r>
              <a:rPr lang="en-US" sz="9226">
                <a:solidFill>
                  <a:srgbClr val="FFFFFF"/>
                </a:solidFill>
                <a:latin typeface="Ottawa"/>
                <a:ea typeface="Ottawa"/>
                <a:cs typeface="Ottawa"/>
                <a:sym typeface="Ottawa"/>
              </a:rPr>
              <a:t>Boomerang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5922057" y="8255125"/>
            <a:ext cx="2006349" cy="2006349"/>
          </a:xfrm>
          <a:custGeom>
            <a:avLst/>
            <a:gdLst/>
            <a:ahLst/>
            <a:cxnLst/>
            <a:rect r="r" b="b" t="t" l="l"/>
            <a:pathLst>
              <a:path h="2006349" w="2006349">
                <a:moveTo>
                  <a:pt x="0" y="0"/>
                </a:moveTo>
                <a:lnTo>
                  <a:pt x="2006349" y="0"/>
                </a:lnTo>
                <a:lnTo>
                  <a:pt x="2006349" y="2006350"/>
                </a:lnTo>
                <a:lnTo>
                  <a:pt x="0" y="200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0973" y="-992321"/>
            <a:ext cx="18418973" cy="12271641"/>
          </a:xfrm>
          <a:custGeom>
            <a:avLst/>
            <a:gdLst/>
            <a:ahLst/>
            <a:cxnLst/>
            <a:rect r="r" b="b" t="t" l="l"/>
            <a:pathLst>
              <a:path h="12271641" w="18418973">
                <a:moveTo>
                  <a:pt x="0" y="0"/>
                </a:moveTo>
                <a:lnTo>
                  <a:pt x="18418973" y="0"/>
                </a:lnTo>
                <a:lnTo>
                  <a:pt x="18418973" y="12271642"/>
                </a:lnTo>
                <a:lnTo>
                  <a:pt x="0" y="122716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12748" y="666575"/>
            <a:ext cx="17262505" cy="8953850"/>
            <a:chOff x="0" y="0"/>
            <a:chExt cx="23016673" cy="1193846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23016673" cy="11938467"/>
              <a:chOff x="0" y="0"/>
              <a:chExt cx="5683129" cy="294777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5683129" cy="2947770"/>
              </a:xfrm>
              <a:custGeom>
                <a:avLst/>
                <a:gdLst/>
                <a:ahLst/>
                <a:cxnLst/>
                <a:rect r="r" b="b" t="t" l="l"/>
                <a:pathLst>
                  <a:path h="2947770" w="5683129">
                    <a:moveTo>
                      <a:pt x="0" y="0"/>
                    </a:moveTo>
                    <a:lnTo>
                      <a:pt x="5683129" y="0"/>
                    </a:lnTo>
                    <a:lnTo>
                      <a:pt x="5683129" y="2947770"/>
                    </a:lnTo>
                    <a:lnTo>
                      <a:pt x="0" y="294777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5B315E"/>
                </a:solidFill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28575"/>
                <a:ext cx="5683129" cy="2976345"/>
              </a:xfrm>
              <a:prstGeom prst="rect">
                <a:avLst/>
              </a:prstGeom>
            </p:spPr>
            <p:txBody>
              <a:bodyPr anchor="ctr" rtlCol="false" tIns="40640" lIns="40640" bIns="40640" rIns="40640"/>
              <a:lstStyle/>
              <a:p>
                <a:pPr algn="ctr">
                  <a:lnSpc>
                    <a:spcPts val="2127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529928" y="240294"/>
              <a:ext cx="21956816" cy="11457880"/>
              <a:chOff x="0" y="0"/>
              <a:chExt cx="5421436" cy="282910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5421436" cy="2829106"/>
              </a:xfrm>
              <a:custGeom>
                <a:avLst/>
                <a:gdLst/>
                <a:ahLst/>
                <a:cxnLst/>
                <a:rect r="r" b="b" t="t" l="l"/>
                <a:pathLst>
                  <a:path h="2829106" w="5421436">
                    <a:moveTo>
                      <a:pt x="0" y="0"/>
                    </a:moveTo>
                    <a:lnTo>
                      <a:pt x="5421436" y="0"/>
                    </a:lnTo>
                    <a:lnTo>
                      <a:pt x="5421436" y="2829106"/>
                    </a:lnTo>
                    <a:lnTo>
                      <a:pt x="0" y="282910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3DAE2B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28575"/>
                <a:ext cx="5421436" cy="2857681"/>
              </a:xfrm>
              <a:prstGeom prst="rect">
                <a:avLst/>
              </a:prstGeom>
            </p:spPr>
            <p:txBody>
              <a:bodyPr anchor="ctr" rtlCol="false" tIns="40640" lIns="40640" bIns="40640" rIns="40640"/>
              <a:lstStyle/>
              <a:p>
                <a:pPr algn="ctr">
                  <a:lnSpc>
                    <a:spcPts val="2127"/>
                  </a:lnSpc>
                </a:pPr>
              </a:p>
            </p:txBody>
          </p:sp>
        </p:grpSp>
      </p:grpSp>
      <p:sp>
        <p:nvSpPr>
          <p:cNvPr name="Freeform 10" id="10"/>
          <p:cNvSpPr/>
          <p:nvPr/>
        </p:nvSpPr>
        <p:spPr>
          <a:xfrm flipH="false" flipV="false" rot="0">
            <a:off x="8277209" y="666575"/>
            <a:ext cx="1733583" cy="1733583"/>
          </a:xfrm>
          <a:custGeom>
            <a:avLst/>
            <a:gdLst/>
            <a:ahLst/>
            <a:cxnLst/>
            <a:rect r="r" b="b" t="t" l="l"/>
            <a:pathLst>
              <a:path h="1733583" w="1733583">
                <a:moveTo>
                  <a:pt x="0" y="0"/>
                </a:moveTo>
                <a:lnTo>
                  <a:pt x="1733582" y="0"/>
                </a:lnTo>
                <a:lnTo>
                  <a:pt x="1733582" y="1733582"/>
                </a:lnTo>
                <a:lnTo>
                  <a:pt x="0" y="1733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573349" y="7909319"/>
            <a:ext cx="7141303" cy="2149171"/>
            <a:chOff x="0" y="0"/>
            <a:chExt cx="9521737" cy="286556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2544888" y="0"/>
              <a:ext cx="4431961" cy="2865562"/>
              <a:chOff x="0" y="0"/>
              <a:chExt cx="1094311" cy="707546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094311" cy="707546"/>
              </a:xfrm>
              <a:custGeom>
                <a:avLst/>
                <a:gdLst/>
                <a:ahLst/>
                <a:cxnLst/>
                <a:rect r="r" b="b" t="t" l="l"/>
                <a:pathLst>
                  <a:path h="707546" w="1094311">
                    <a:moveTo>
                      <a:pt x="0" y="0"/>
                    </a:moveTo>
                    <a:lnTo>
                      <a:pt x="1094311" y="0"/>
                    </a:lnTo>
                    <a:lnTo>
                      <a:pt x="1094311" y="707546"/>
                    </a:lnTo>
                    <a:lnTo>
                      <a:pt x="0" y="707546"/>
                    </a:lnTo>
                    <a:close/>
                  </a:path>
                </a:pathLst>
              </a:custGeom>
              <a:solidFill>
                <a:srgbClr val="5B315E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28575"/>
                <a:ext cx="1094311" cy="73612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27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0" y="-95250"/>
              <a:ext cx="9521737" cy="11308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67"/>
                </a:lnSpc>
              </a:pPr>
              <a:r>
                <a:rPr lang="en-US" sz="5119">
                  <a:solidFill>
                    <a:srgbClr val="FFFFFF"/>
                  </a:solidFill>
                  <a:latin typeface="Barlow SemiCondensed"/>
                  <a:ea typeface="Barlow SemiCondensed"/>
                  <a:cs typeface="Barlow SemiCondensed"/>
                  <a:sym typeface="Barlow SemiCondensed"/>
                </a:rPr>
                <a:t>Fill a Bottle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390792"/>
              <a:ext cx="9521737" cy="11308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67"/>
                </a:lnSpc>
              </a:pPr>
              <a:r>
                <a:rPr lang="en-US" sz="5119">
                  <a:solidFill>
                    <a:srgbClr val="3DAE2B"/>
                  </a:solidFill>
                  <a:latin typeface="Ottawa"/>
                  <a:ea typeface="Ottawa"/>
                  <a:cs typeface="Ottawa"/>
                  <a:sym typeface="Ottawa"/>
                </a:rPr>
                <a:t>Save Lives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B31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88837" y="0"/>
            <a:ext cx="12999163" cy="11557411"/>
          </a:xfrm>
          <a:custGeom>
            <a:avLst/>
            <a:gdLst/>
            <a:ahLst/>
            <a:cxnLst/>
            <a:rect r="r" b="b" t="t" l="l"/>
            <a:pathLst>
              <a:path h="11557411" w="12999163">
                <a:moveTo>
                  <a:pt x="0" y="0"/>
                </a:moveTo>
                <a:lnTo>
                  <a:pt x="12999163" y="0"/>
                </a:lnTo>
                <a:lnTo>
                  <a:pt x="12999163" y="11557411"/>
                </a:lnTo>
                <a:lnTo>
                  <a:pt x="0" y="115574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723" t="0" r="-16723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395006" y="3587230"/>
            <a:ext cx="4503641" cy="0"/>
          </a:xfrm>
          <a:prstGeom prst="line">
            <a:avLst/>
          </a:prstGeom>
          <a:ln cap="flat" w="38100">
            <a:solidFill>
              <a:srgbClr val="3DAE2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302263" y="8187299"/>
            <a:ext cx="2689127" cy="2689127"/>
          </a:xfrm>
          <a:custGeom>
            <a:avLst/>
            <a:gdLst/>
            <a:ahLst/>
            <a:cxnLst/>
            <a:rect r="r" b="b" t="t" l="l"/>
            <a:pathLst>
              <a:path h="2689127" w="2689127">
                <a:moveTo>
                  <a:pt x="0" y="0"/>
                </a:moveTo>
                <a:lnTo>
                  <a:pt x="2689127" y="0"/>
                </a:lnTo>
                <a:lnTo>
                  <a:pt x="2689127" y="2689127"/>
                </a:lnTo>
                <a:lnTo>
                  <a:pt x="0" y="2689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37209" y="992907"/>
            <a:ext cx="4819235" cy="1718023"/>
            <a:chOff x="0" y="0"/>
            <a:chExt cx="6425647" cy="2290697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25164" y="976997"/>
              <a:ext cx="6175319" cy="1313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279"/>
                </a:lnSpc>
              </a:pPr>
              <a:r>
                <a:rPr lang="en-US" sz="5913">
                  <a:solidFill>
                    <a:srgbClr val="FFFFFF">
                      <a:alpha val="84706"/>
                    </a:srgbClr>
                  </a:solidFill>
                  <a:latin typeface="Ottawa"/>
                  <a:ea typeface="Ottawa"/>
                  <a:cs typeface="Ottawa"/>
                  <a:sym typeface="Ottawa"/>
                </a:rPr>
                <a:t>Boomerang 2026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6425647" cy="10063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97"/>
                </a:lnSpc>
              </a:pPr>
              <a:r>
                <a:rPr lang="en-US" b="true" sz="4569">
                  <a:solidFill>
                    <a:srgbClr val="FFFFFF">
                      <a:alpha val="84706"/>
                    </a:srgbClr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Baby Bottle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58930" y="4387330"/>
            <a:ext cx="4375793" cy="294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true">
                <a:solidFill>
                  <a:srgbClr val="FFFFFF">
                    <a:alpha val="84706"/>
                  </a:srgbClr>
                </a:solidFill>
                <a:latin typeface="Barlow Medium"/>
                <a:ea typeface="Barlow Medium"/>
                <a:cs typeface="Barlow Medium"/>
                <a:sym typeface="Barlow Medium"/>
              </a:rPr>
              <a:t>Your bottle helps instill confidence in parents of the next generation.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DAG5W_ZvHI8</dc:identifier>
  <dcterms:modified xsi:type="dcterms:W3CDTF">2011-08-01T06:04:30Z</dcterms:modified>
  <cp:revision>1</cp:revision>
  <dc:title>2026 BBB Approved PPT Slides</dc:title>
</cp:coreProperties>
</file>